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sldIdLst>
    <p:sldId id="256" r:id="rId3"/>
    <p:sldId id="257" r:id="rId4"/>
    <p:sldId id="308" r:id="rId5"/>
    <p:sldId id="306" r:id="rId6"/>
    <p:sldId id="299" r:id="rId7"/>
    <p:sldId id="309" r:id="rId8"/>
    <p:sldId id="304" r:id="rId9"/>
    <p:sldId id="301" r:id="rId10"/>
    <p:sldId id="303" r:id="rId11"/>
    <p:sldId id="279" r:id="rId12"/>
    <p:sldId id="261" r:id="rId13"/>
    <p:sldId id="300" r:id="rId14"/>
    <p:sldId id="278" r:id="rId15"/>
    <p:sldId id="271" r:id="rId16"/>
    <p:sldId id="282" r:id="rId17"/>
    <p:sldId id="281" r:id="rId18"/>
    <p:sldId id="280" r:id="rId19"/>
    <p:sldId id="277" r:id="rId20"/>
    <p:sldId id="283" r:id="rId21"/>
    <p:sldId id="272" r:id="rId22"/>
    <p:sldId id="290" r:id="rId23"/>
    <p:sldId id="284" r:id="rId24"/>
    <p:sldId id="291" r:id="rId25"/>
    <p:sldId id="285" r:id="rId26"/>
    <p:sldId id="292" r:id="rId27"/>
    <p:sldId id="274" r:id="rId28"/>
    <p:sldId id="293" r:id="rId29"/>
    <p:sldId id="286" r:id="rId30"/>
    <p:sldId id="294" r:id="rId31"/>
    <p:sldId id="287" r:id="rId32"/>
    <p:sldId id="296" r:id="rId33"/>
    <p:sldId id="275" r:id="rId34"/>
    <p:sldId id="295" r:id="rId35"/>
    <p:sldId id="288" r:id="rId36"/>
    <p:sldId id="297" r:id="rId37"/>
    <p:sldId id="289" r:id="rId38"/>
    <p:sldId id="298" r:id="rId39"/>
    <p:sldId id="270" r:id="rId4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428" autoAdjust="0"/>
  </p:normalViewPr>
  <p:slideViewPr>
    <p:cSldViewPr>
      <p:cViewPr>
        <p:scale>
          <a:sx n="110" d="100"/>
          <a:sy n="110" d="100"/>
        </p:scale>
        <p:origin x="-1644" y="-7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44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47D1E-EABF-4F3C-BC19-B6CA0B37FDC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77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DBC428-8A0F-41CB-95A7-F914F66F8ECF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194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DBC428-8A0F-41CB-95A7-F914F66F8ECF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1569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Разработано 10 положений. В них огромный смысл. Кто понимает, тот понимает.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DBC428-8A0F-41CB-95A7-F914F66F8ECF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569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AA5885-348C-42E3-A5E8-2E98EF5008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66A68B-4634-4279-A7F0-42A57D66BA08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78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D9C556-D28B-4331-8E95-51D3CB2AE6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E1232B-7C9B-40BE-BFA4-C40EA6ECFAFC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497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0D3D50-20CE-4FB6-82A7-F192B7E373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C21050-2388-4694-9A16-E18B195F39C2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9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41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18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A59FC-E928-4BE1-B333-F334D5FF28E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E56B5-37D2-487E-8954-552633FB89BE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50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1FBF99-9A96-4C28-AB3C-A329E79C8C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A7D7A6-D458-4A1D-984C-0B5F020E7714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01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BDE534-140A-4F0E-97D5-3FBFED6B638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91E7FD-3241-4AC1-B102-5191609C499C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617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6E4367-7ABC-4A46-986E-634E504E94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DD161-5154-4F1E-9EF2-67DD087E1AF5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39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1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9"/>
            <a:ext cx="499586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6700A6-18FA-4F15-92E6-F1CDB1ED25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6B0948-F433-494C-9469-B61441A4AEE0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679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7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140743-1C66-4306-B643-E07CF85613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DA5A67-CCF1-485C-B851-466325D6126E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529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6083C3-9002-4ABE-B0A8-3800BA13A3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5A957-539D-482D-ADA7-0326956C9F17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38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B1A4DC-2C04-499C-908D-009712D9426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476AD1-1496-44AC-BF2F-AE047BCF7EB8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4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4767264"/>
            <a:ext cx="2085975" cy="273844"/>
          </a:xfrm>
          <a:prstGeom prst="rect">
            <a:avLst/>
          </a:prstGeom>
        </p:spPr>
        <p:txBody>
          <a:bodyPr vert="horz" lIns="68580" tIns="34290" rIns="34290" bIns="3429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2DCDD8-C01D-4066-97C6-507872F041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21.06.2021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4767264"/>
            <a:ext cx="2847975" cy="273844"/>
          </a:xfrm>
          <a:prstGeom prst="rect">
            <a:avLst/>
          </a:prstGeom>
        </p:spPr>
        <p:txBody>
          <a:bodyPr vert="horz" lIns="34290" tIns="34290" rIns="68580" bIns="3429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4"/>
            <a:ext cx="561975" cy="273844"/>
          </a:xfrm>
          <a:prstGeom prst="rect">
            <a:avLst/>
          </a:prstGeom>
        </p:spPr>
        <p:txBody>
          <a:bodyPr vert="horz" lIns="20574" tIns="34290" rIns="34290" bIns="3429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C0DD7D4-4998-41D1-9C9E-B3A742076D38}" type="slidenum">
              <a:rPr lang="ru-RU" alt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1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2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853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685800" rtl="0" eaLnBrk="1" latinLnBrk="0" hangingPunct="1">
        <a:lnSpc>
          <a:spcPts val="4350"/>
        </a:lnSpc>
        <a:spcBef>
          <a:spcPct val="0"/>
        </a:spcBef>
        <a:buNone/>
        <a:defRPr sz="41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Courier New" pitchFamily="49" charset="0"/>
        <a:buChar char="o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Courier New" pitchFamily="49" charset="0"/>
        <a:buChar char="o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Courier New" pitchFamily="49" charset="0"/>
        <a:buChar char="o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Courier New" pitchFamily="49" charset="0"/>
        <a:buChar char="o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2372666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8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ПЕРЕЗАГРУЗКА СИСТЕМЫ УПРАВЛЕНИЯ ПРОФЕССИОНАЛЬНЫМ РАЗВИТИЕМ ПЕДАГОГА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25658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ПЕРЕЗАГРУЗКА СИСТЕМЫ УПРАВЛЕНИЯ ПРОФЕССИОНАЛЬНЫМ РАЗВИТИЕМ ПЕДАГОГА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Шайхелисламов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Раис </a:t>
            </a:r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Фалихович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Директор 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Приволжского межрегионального центра повышения квалификации и профессиональной переподготовки работников образования Казанского федерального университета, профессор, д.э.н.,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к.п.н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.</a:t>
            </a:r>
          </a:p>
          <a:p>
            <a:endParaRPr lang="ru-RU" sz="12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https://</a:t>
            </a:r>
            <a:r>
              <a:rPr lang="en-US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kpfu.ru/Rais.Shajhelislamov</a:t>
            </a:r>
          </a:p>
          <a:p>
            <a:r>
              <a:rPr lang="en-US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Rais.Shajhelislamov@kpfu.ru</a:t>
            </a:r>
          </a:p>
          <a:p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+7 (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843</a:t>
            </a:r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) 233 </a:t>
            </a:r>
            <a:r>
              <a:rPr lang="en-US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70 40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="" xmlns:a16="http://schemas.microsoft.com/office/drawing/2014/main" id="{224EE3FA-ED63-4204-9091-46A754F57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6"/>
          <a:stretch/>
        </p:blipFill>
        <p:spPr bwMode="auto">
          <a:xfrm>
            <a:off x="658729" y="1569427"/>
            <a:ext cx="3586634" cy="2536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6A06F7BA-55F6-4A07-8D54-2239210E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29" y="1001630"/>
            <a:ext cx="8252136" cy="582802"/>
          </a:xfrm>
        </p:spPr>
        <p:txBody>
          <a:bodyPr rtlCol="0">
            <a:noAutofit/>
          </a:bodyPr>
          <a:lstStyle/>
          <a:p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Указ о национальных целях развития России до 2030 года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2AE01DC3-B5C1-4154-BED8-2D838E0A867C}"/>
              </a:ext>
            </a:extLst>
          </p:cNvPr>
          <p:cNvSpPr/>
          <p:nvPr/>
        </p:nvSpPr>
        <p:spPr>
          <a:xfrm>
            <a:off x="4358138" y="1764231"/>
            <a:ext cx="4686300" cy="2146742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Установить следующие целевые показатели, характеризующие достижение национальных целей к 2030 году в рамках национальной цели «Возможности для самореализации и развития талантов»:</a:t>
            </a:r>
          </a:p>
          <a:p>
            <a:pPr marL="257168" indent="-257168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ru-RU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68" indent="-257168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вхождение Российской Федерации в число десяти ведущих стран мира по качеству общего образования.</a:t>
            </a:r>
            <a:endParaRPr lang="ru-RU" sz="15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31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3FCC172-0675-4022-B028-1787384874A4}"/>
              </a:ext>
            </a:extLst>
          </p:cNvPr>
          <p:cNvSpPr txBox="1">
            <a:spLocks/>
          </p:cNvSpPr>
          <p:nvPr/>
        </p:nvSpPr>
        <p:spPr>
          <a:xfrm>
            <a:off x="19992" y="617264"/>
            <a:ext cx="8928846" cy="34725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rgbClr val="002060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A0CAE5A5-013B-4D8F-A07F-4178D47E4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274972"/>
              </p:ext>
            </p:extLst>
          </p:nvPr>
        </p:nvGraphicFramePr>
        <p:xfrm>
          <a:off x="272564" y="1341740"/>
          <a:ext cx="2506378" cy="3638560"/>
        </p:xfrm>
        <a:graphic>
          <a:graphicData uri="http://schemas.openxmlformats.org/drawingml/2006/table">
            <a:tbl>
              <a:tblPr/>
              <a:tblGrid>
                <a:gridCol w="7941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07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07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7075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84798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</a:t>
                      </a:r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 страны среди других стран</a:t>
                      </a:r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69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13" marR="9313" marT="6985" marB="69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7638"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69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Шанхай (Китай)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Сингапур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Гонконг (Китай)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Тайвань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5-7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Корея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6-9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5-9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Макао (Китай)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6-8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Япония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6-9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5-8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Эстония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7-10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6-9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Латвия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25-32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32-36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20-28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Люксембург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27-31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31-34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31-36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Норвегия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26-33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16-20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16-24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Португалия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26-36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21-31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23-31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Италия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30-35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23-33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28-35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Испания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31-36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29-34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32-37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900" i="0" dirty="0">
                        <a:solidFill>
                          <a:srgbClr val="F25C4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31-39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20-30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27-35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Словацкая Республика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31-39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35-39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28-35</a:t>
                      </a: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763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6985" marR="6985" marT="5239" marB="52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5" marR="6985" marT="5239" marB="523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AFCE6E-7191-4092-BFAA-ADC51F8D5F26}"/>
              </a:ext>
            </a:extLst>
          </p:cNvPr>
          <p:cNvSpPr txBox="1">
            <a:spLocks/>
          </p:cNvSpPr>
          <p:nvPr/>
        </p:nvSpPr>
        <p:spPr bwMode="auto">
          <a:xfrm>
            <a:off x="594389" y="537793"/>
            <a:ext cx="8582943" cy="534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15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ОЭСР: Результаты стран PISA – 2012, 2015, 2018 гг.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81B7002-4E32-443C-941B-6C321269889E}"/>
              </a:ext>
            </a:extLst>
          </p:cNvPr>
          <p:cNvSpPr txBox="1"/>
          <p:nvPr/>
        </p:nvSpPr>
        <p:spPr>
          <a:xfrm>
            <a:off x="272563" y="1061460"/>
            <a:ext cx="2843970" cy="23852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ru-RU" sz="1100" b="1" dirty="0">
                <a:solidFill>
                  <a:srgbClr val="F25C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МАТЕМАТИЧЕСКАЯ ГРАМОТНОСТЬ</a:t>
            </a:r>
            <a:r>
              <a:rPr lang="ru-RU" sz="11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C57FA923-4F41-47A5-8022-41CB0FD89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753048"/>
              </p:ext>
            </p:extLst>
          </p:nvPr>
        </p:nvGraphicFramePr>
        <p:xfrm>
          <a:off x="3102209" y="1344611"/>
          <a:ext cx="2858981" cy="3492305"/>
        </p:xfrm>
        <a:graphic>
          <a:graphicData uri="http://schemas.openxmlformats.org/drawingml/2006/table">
            <a:tbl>
              <a:tblPr/>
              <a:tblGrid>
                <a:gridCol w="11695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31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313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6313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83367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</a:t>
                      </a:r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 страны среди других стран</a:t>
                      </a:r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1" marR="6031" marT="6031" marB="60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41" marR="8041" marT="6031" marB="60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7638">
                <a:tc vMerge="1">
                  <a:txBody>
                    <a:bodyPr/>
                    <a:lstStyle/>
                    <a:p>
                      <a:pPr algn="ctr"/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1" marR="6031" marT="6031" marB="60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Шанхай ( Китай )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Гонконг (Китай)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2-5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3-7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Сингапур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Япония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2-5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5-10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11-20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Корея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4-9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6-11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Финляндия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6-10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2-5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4-9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Эстония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10-14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5-8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3-7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Великобритания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20-26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16-27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11-20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21-28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16-28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10-20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Швеция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30-40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13-26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10-19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Исландия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33-39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33-38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31-38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Словения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35-39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12-17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19-23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Литва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37-42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38-41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29-36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Греция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36-42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38-42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40-43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Турция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36-42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47-55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38-41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900" i="0" dirty="0">
                        <a:solidFill>
                          <a:srgbClr val="F25C4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38-42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19-30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26-36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8336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Словацкая Республика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43-43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42-43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40-43</a:t>
                      </a: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46207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6031" marR="6031" marT="4523" marB="45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B38D49B-98EF-4564-9689-33FFE44C38C8}"/>
              </a:ext>
            </a:extLst>
          </p:cNvPr>
          <p:cNvSpPr txBox="1"/>
          <p:nvPr/>
        </p:nvSpPr>
        <p:spPr>
          <a:xfrm>
            <a:off x="3348535" y="1061460"/>
            <a:ext cx="2843970" cy="23852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ru-RU" sz="1100" b="1" dirty="0">
                <a:solidFill>
                  <a:srgbClr val="F25C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ЧИТАТЕЛЬСКАЯ ГРАМОТНОСТЬ</a:t>
            </a:r>
            <a:r>
              <a:rPr lang="ru-RU" sz="11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A0B37127-8399-4173-8223-151EA1C1A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222005"/>
              </p:ext>
            </p:extLst>
          </p:nvPr>
        </p:nvGraphicFramePr>
        <p:xfrm>
          <a:off x="6192506" y="1341740"/>
          <a:ext cx="2678934" cy="3222067"/>
        </p:xfrm>
        <a:graphic>
          <a:graphicData uri="http://schemas.openxmlformats.org/drawingml/2006/table">
            <a:tbl>
              <a:tblPr/>
              <a:tblGrid>
                <a:gridCol w="1095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77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277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2777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83367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</a:t>
                      </a:r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 страны среди других стран</a:t>
                      </a:r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1" marR="6031" marT="4523" marB="45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1" marR="6031" marT="6031" marB="60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41" marR="8041" marT="6031" marB="60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7638">
                <a:tc vMerge="1">
                  <a:txBody>
                    <a:bodyPr/>
                    <a:lstStyle/>
                    <a:p>
                      <a:pPr algn="ctr"/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1" marR="6031" marT="6031" marB="60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6985" marR="6985" marT="5239" marB="52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Шанхай (Китай)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Гонконг (Китай)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7-10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6-11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Сингапур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Япония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3-6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4-6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Финляндия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4-6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3-7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5-9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Эстония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5-7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2-5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Корея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5-8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9-14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6-10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Вьетнам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7-15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4-10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24-35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21-31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12-23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Испания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26-33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25-31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29-32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Литва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26-34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34-39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30-33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Норвегия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26-36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20-27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23-29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Венгрия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27-36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34-39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29-34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Португалия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30-38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18-25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21-29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900" i="0" dirty="0">
                        <a:solidFill>
                          <a:srgbClr val="F25C4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34-38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30-34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rgbClr val="F25C4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30-37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Швеция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36-39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24-32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14-24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ctr"/>
                      <a:r>
                        <a:rPr lang="ru-RU" sz="900" i="0" dirty="0">
                          <a:solidFill>
                            <a:srgbClr val="3B3E5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i="0" dirty="0">
                        <a:solidFill>
                          <a:srgbClr val="3B3E53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92" marR="6492" marT="4869" marB="4869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2B76FEB-94DD-470A-A205-3E4125C79DB9}"/>
              </a:ext>
            </a:extLst>
          </p:cNvPr>
          <p:cNvSpPr txBox="1"/>
          <p:nvPr/>
        </p:nvSpPr>
        <p:spPr>
          <a:xfrm>
            <a:off x="6127672" y="1061460"/>
            <a:ext cx="3057992" cy="23852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ru-RU" sz="1100" b="1" dirty="0">
                <a:solidFill>
                  <a:srgbClr val="F25C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ЕСТЕСТВЕННОНАУЧНАЯ ГРАМОТНОСТЬ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6813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FF7D918D-ECE6-40BB-93A9-B26B16929C99}"/>
              </a:ext>
            </a:extLst>
          </p:cNvPr>
          <p:cNvSpPr txBox="1">
            <a:spLocks/>
          </p:cNvSpPr>
          <p:nvPr/>
        </p:nvSpPr>
        <p:spPr bwMode="auto">
          <a:xfrm>
            <a:off x="590439" y="752131"/>
            <a:ext cx="7604297" cy="534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17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Информация ЦНППМПР РТ </a:t>
            </a:r>
            <a:r>
              <a:rPr lang="ru-RU" sz="1700" b="1" dirty="0" err="1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ИПиО</a:t>
            </a:r>
            <a:r>
              <a:rPr lang="ru-RU" sz="17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КФУ о количестве педагогических работников – участников  стратегических сессии  в первом полугодии 2021 года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4955440-F10B-4ED4-8326-BE6074BC3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809803"/>
              </p:ext>
            </p:extLst>
          </p:nvPr>
        </p:nvGraphicFramePr>
        <p:xfrm>
          <a:off x="685800" y="1441609"/>
          <a:ext cx="7990368" cy="325732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26312">
                  <a:extLst>
                    <a:ext uri="{9D8B030D-6E8A-4147-A177-3AD203B41FA5}">
                      <a16:colId xmlns:a16="http://schemas.microsoft.com/office/drawing/2014/main" xmlns="" val="2561414629"/>
                    </a:ext>
                  </a:extLst>
                </a:gridCol>
                <a:gridCol w="2631005">
                  <a:extLst>
                    <a:ext uri="{9D8B030D-6E8A-4147-A177-3AD203B41FA5}">
                      <a16:colId xmlns:a16="http://schemas.microsoft.com/office/drawing/2014/main" xmlns="" val="458651108"/>
                    </a:ext>
                  </a:extLst>
                </a:gridCol>
                <a:gridCol w="3793739">
                  <a:extLst>
                    <a:ext uri="{9D8B030D-6E8A-4147-A177-3AD203B41FA5}">
                      <a16:colId xmlns:a16="http://schemas.microsoft.com/office/drawing/2014/main" xmlns="" val="3986917093"/>
                    </a:ext>
                  </a:extLst>
                </a:gridCol>
                <a:gridCol w="1039312">
                  <a:extLst>
                    <a:ext uri="{9D8B030D-6E8A-4147-A177-3AD203B41FA5}">
                      <a16:colId xmlns:a16="http://schemas.microsoft.com/office/drawing/2014/main" xmlns="" val="2388568548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№ п/п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Категория слушателей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effectLst/>
                        </a:rPr>
                        <a:t>Название программы ПК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Количество обученных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288527049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Учителя русского языка и литературы, татарского языка, родных языков, иностранного языка, истории и обществознания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Формирование и оценивание читательской грамотности школьников в контексте международных сопоставительных исследований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2186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4125118267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Учителя начальных классов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Совершенствование качества чтения, математического и естественнонаучного образования в начальной школе в контексте международных сопоставительных исследований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1768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326782407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Учителя математики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Модернизация деятельности учителя по формированию математической грамотности в контексте международных сопоставительных исследований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401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308339014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Учителя физики, астрономии, химии, биологии, географии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Совершенствование профессиональных компетенций учителей естественнонаучных предметов по развитию функциональной грамотности школьников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509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3371116793"/>
                  </a:ext>
                </a:extLst>
              </a:tr>
              <a:tr h="5750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Учителя информатики и ИКТ, искусства, технологии, физической культуры, основ безопасности жизнедеятельности и др. 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Формирование и оценка функциональной грамотности школьников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965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686942820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Итого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5829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799897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5753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6" y="4179586"/>
            <a:ext cx="8640366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endParaRPr lang="ru-RU" sz="1100" dirty="0"/>
          </a:p>
          <a:p>
            <a:endParaRPr lang="ru-RU" sz="1100" dirty="0"/>
          </a:p>
          <a:p>
            <a:pPr lvl="0"/>
            <a:endParaRPr lang="ru-RU" sz="1100" dirty="0"/>
          </a:p>
          <a:p>
            <a:r>
              <a:rPr lang="ru-RU" sz="1100" dirty="0"/>
              <a:t> 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419876" y="1665369"/>
            <a:ext cx="3389708" cy="731393"/>
          </a:xfrm>
          <a:prstGeom prst="roundRect">
            <a:avLst/>
          </a:prstGeom>
          <a:noFill/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Положение </a:t>
            </a:r>
          </a:p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о территориальном методическом объединении </a:t>
            </a:r>
          </a:p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по функциональной грамотности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1755" y="1665369"/>
            <a:ext cx="3462935" cy="731393"/>
          </a:xfrm>
          <a:prstGeom prst="roundRect">
            <a:avLst/>
          </a:prstGeom>
          <a:noFill/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Положение </a:t>
            </a:r>
          </a:p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об организации </a:t>
            </a:r>
            <a:r>
              <a:rPr lang="ru-RU" sz="1100" dirty="0" err="1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тьюторской</a:t>
            </a:r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 поддержки деятельности педагогов в области развития функциональной грамотности школьников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8900" y="2485570"/>
            <a:ext cx="3448645" cy="718436"/>
          </a:xfrm>
          <a:prstGeom prst="roundRect">
            <a:avLst/>
          </a:prstGeom>
          <a:noFill/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Положение </a:t>
            </a:r>
          </a:p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об опорной школе по развитию </a:t>
            </a:r>
          </a:p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функциональной грамотности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52915" y="2485570"/>
            <a:ext cx="3412032" cy="732485"/>
          </a:xfrm>
          <a:prstGeom prst="roundRect">
            <a:avLst/>
          </a:prstGeom>
          <a:noFill/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Положение </a:t>
            </a:r>
          </a:p>
          <a:p>
            <a:pPr lvl="0"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о межшкольных и межмуниципальных лабораториях по развитию функциональной грамотности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6045" y="4069492"/>
            <a:ext cx="8350153" cy="825674"/>
          </a:xfrm>
          <a:prstGeom prst="roundRect">
            <a:avLst/>
          </a:prstGeom>
          <a:noFill/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just"/>
            <a:r>
              <a:rPr lang="ru-RU" sz="900" dirty="0">
                <a:solidFill>
                  <a:srgbClr val="404040"/>
                </a:solidFill>
                <a:cs typeface="Arial" pitchFamily="34" charset="0"/>
              </a:rPr>
              <a:t>Методические рекомендации по разработке «дорожной карты» развития функциональной грамотности</a:t>
            </a:r>
          </a:p>
          <a:p>
            <a:pPr lvl="0"/>
            <a:r>
              <a:rPr lang="ru-RU" sz="900" dirty="0">
                <a:solidFill>
                  <a:srgbClr val="404040"/>
                </a:solidFill>
                <a:cs typeface="Arial" pitchFamily="34" charset="0"/>
              </a:rPr>
              <a:t>Положение о создании в общеобразовательных организациях условий для развития функциональной грамотности школьников</a:t>
            </a:r>
          </a:p>
          <a:p>
            <a:pPr lvl="0"/>
            <a:r>
              <a:rPr lang="ru-RU" sz="900" dirty="0">
                <a:solidFill>
                  <a:srgbClr val="404040"/>
                </a:solidFill>
              </a:rPr>
              <a:t>Изменения в Положении о </a:t>
            </a:r>
            <a:r>
              <a:rPr lang="ru-RU" sz="900" dirty="0" err="1">
                <a:solidFill>
                  <a:srgbClr val="404040"/>
                </a:solidFill>
              </a:rPr>
              <a:t>внутришкольной</a:t>
            </a:r>
            <a:r>
              <a:rPr lang="ru-RU" sz="900" dirty="0">
                <a:solidFill>
                  <a:srgbClr val="404040"/>
                </a:solidFill>
              </a:rPr>
              <a:t> оценке качества образования </a:t>
            </a:r>
          </a:p>
          <a:p>
            <a:pPr lvl="0"/>
            <a:r>
              <a:rPr lang="ru-RU" sz="900" dirty="0">
                <a:solidFill>
                  <a:srgbClr val="404040"/>
                </a:solidFill>
              </a:rPr>
              <a:t>Рекомендации по подготовке изменений в ООП и локальные акты общеобразовательных организаций на основе методических подходов, определяющих формирование и оценку функциональной грамотности школьников</a:t>
            </a:r>
          </a:p>
          <a:p>
            <a:pPr lvl="0"/>
            <a:r>
              <a:rPr lang="ru-RU" sz="900" dirty="0">
                <a:solidFill>
                  <a:srgbClr val="404040"/>
                </a:solidFill>
              </a:rPr>
              <a:t>Структура отчета учителя по итогам года с использованием международных критериев оценки качества общего образования</a:t>
            </a:r>
            <a:r>
              <a:rPr lang="ru-RU" sz="900" dirty="0">
                <a:solidFill>
                  <a:srgbClr val="40404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457200" y="310153"/>
            <a:ext cx="7700963" cy="534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15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регулирование организации непрерывного профессионального развития педагогических работников РТ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53457" y="839424"/>
            <a:ext cx="3957638" cy="742950"/>
          </a:xfrm>
          <a:prstGeom prst="roundRect">
            <a:avLst/>
          </a:prstGeom>
          <a:noFill/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Регламент </a:t>
            </a:r>
          </a:p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реализации программ дополнительного профессионального образования  педагогическими работниками Республики Татарстан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52915" y="3273929"/>
            <a:ext cx="3412032" cy="71843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Положение </a:t>
            </a:r>
          </a:p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о сообществе молодых педагогов </a:t>
            </a:r>
          </a:p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и организации его деятельности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6045" y="3273929"/>
            <a:ext cx="3448645" cy="718436"/>
          </a:xfrm>
          <a:prstGeom prst="roundRect">
            <a:avLst/>
          </a:prstGeom>
          <a:noFill/>
          <a:ln w="19050">
            <a:solidFill>
              <a:srgbClr val="F4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Положение </a:t>
            </a:r>
          </a:p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об  Ассоциации учителей, развивающих </a:t>
            </a:r>
          </a:p>
          <a:p>
            <a:pPr algn="ctr"/>
            <a:r>
              <a:rPr lang="ru-RU" sz="110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функциональную грамотность школьников</a:t>
            </a:r>
          </a:p>
        </p:txBody>
      </p:sp>
      <p:cxnSp>
        <p:nvCxnSpPr>
          <p:cNvPr id="18" name="Прямая соединительная линия 17"/>
          <p:cNvCxnSpPr>
            <a:stCxn id="11" idx="3"/>
          </p:cNvCxnSpPr>
          <p:nvPr/>
        </p:nvCxnSpPr>
        <p:spPr>
          <a:xfrm>
            <a:off x="6611095" y="1210899"/>
            <a:ext cx="2378869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1" idx="1"/>
          </p:cNvCxnSpPr>
          <p:nvPr/>
        </p:nvCxnSpPr>
        <p:spPr>
          <a:xfrm flipH="1">
            <a:off x="310307" y="1210899"/>
            <a:ext cx="2343150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10307" y="1210900"/>
            <a:ext cx="0" cy="311828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8989964" y="1210900"/>
            <a:ext cx="1" cy="311828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endCxn id="8" idx="1"/>
          </p:cNvCxnSpPr>
          <p:nvPr/>
        </p:nvCxnSpPr>
        <p:spPr>
          <a:xfrm>
            <a:off x="310307" y="4329180"/>
            <a:ext cx="185738" cy="153149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endCxn id="4" idx="1"/>
          </p:cNvCxnSpPr>
          <p:nvPr/>
        </p:nvCxnSpPr>
        <p:spPr>
          <a:xfrm>
            <a:off x="310308" y="2031065"/>
            <a:ext cx="171448" cy="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endCxn id="5" idx="1"/>
          </p:cNvCxnSpPr>
          <p:nvPr/>
        </p:nvCxnSpPr>
        <p:spPr>
          <a:xfrm>
            <a:off x="310308" y="2844788"/>
            <a:ext cx="178592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13" idx="1"/>
          </p:cNvCxnSpPr>
          <p:nvPr/>
        </p:nvCxnSpPr>
        <p:spPr>
          <a:xfrm>
            <a:off x="310307" y="3633147"/>
            <a:ext cx="185738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3" idx="3"/>
          </p:cNvCxnSpPr>
          <p:nvPr/>
        </p:nvCxnSpPr>
        <p:spPr>
          <a:xfrm flipH="1">
            <a:off x="8809584" y="2031065"/>
            <a:ext cx="180380" cy="1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endCxn id="6" idx="3"/>
          </p:cNvCxnSpPr>
          <p:nvPr/>
        </p:nvCxnSpPr>
        <p:spPr>
          <a:xfrm flipH="1">
            <a:off x="8864947" y="2851812"/>
            <a:ext cx="125018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endCxn id="12" idx="3"/>
          </p:cNvCxnSpPr>
          <p:nvPr/>
        </p:nvCxnSpPr>
        <p:spPr>
          <a:xfrm flipH="1">
            <a:off x="8864947" y="3633147"/>
            <a:ext cx="125018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endCxn id="8" idx="3"/>
          </p:cNvCxnSpPr>
          <p:nvPr/>
        </p:nvCxnSpPr>
        <p:spPr>
          <a:xfrm flipH="1">
            <a:off x="8846197" y="4329180"/>
            <a:ext cx="143768" cy="153149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85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606768" y="1348246"/>
            <a:ext cx="2776924" cy="30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1400" b="1" dirty="0" err="1">
                <a:solidFill>
                  <a:srgbClr val="F459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Предкурсовой</a:t>
            </a:r>
            <a:r>
              <a:rPr lang="ru-RU" sz="1400" b="1" dirty="0">
                <a:solidFill>
                  <a:srgbClr val="F459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этап – формирование мотивации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3383692" y="1350751"/>
            <a:ext cx="3071811" cy="300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>
              <a:lnSpc>
                <a:spcPct val="90000"/>
              </a:lnSpc>
              <a:defRPr sz="2000" b="1">
                <a:solidFill>
                  <a:srgbClr val="F459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sz="1400" dirty="0"/>
              <a:t>Курсовой этап – </a:t>
            </a:r>
          </a:p>
          <a:p>
            <a:r>
              <a:rPr lang="ru-RU" sz="1400" dirty="0"/>
              <a:t>формирование компетенций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6351156" y="1281403"/>
            <a:ext cx="2421731" cy="300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>
              <a:lnSpc>
                <a:spcPct val="90000"/>
              </a:lnSpc>
              <a:defRPr sz="2000" b="1">
                <a:solidFill>
                  <a:srgbClr val="F459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sz="1600" dirty="0" err="1"/>
              <a:t>Послекурсовой</a:t>
            </a:r>
            <a:r>
              <a:rPr lang="ru-RU" sz="1600" dirty="0"/>
              <a:t> этап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3383692" y="1759801"/>
            <a:ext cx="2877377" cy="152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Индивидуализация программ ДПО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Практикумы, семинары, тренинги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Стажировка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над проектом. Формирование инновационного внедренческого потенциала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представителей МО в разработке и защите проектов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6351156" y="1753451"/>
            <a:ext cx="2617402" cy="154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 результатах ПК и ходе реализации ИОМ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Внедрение  педагогического проекта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Организационно-педагогические меры реализации проекта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результатов ВШК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Мотивация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ü"/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ü"/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698984" y="3486823"/>
            <a:ext cx="2302076" cy="514349"/>
          </a:xfrm>
          <a:prstGeom prst="rect">
            <a:avLst/>
          </a:prstGeom>
          <a:noFill/>
          <a:ln w="19050">
            <a:solidFill>
              <a:srgbClr val="F45954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spcAft>
                <a:spcPts val="45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школы,</a:t>
            </a:r>
          </a:p>
          <a:p>
            <a:pPr algn="ctr">
              <a:spcAft>
                <a:spcPts val="45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методист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610498" y="1782201"/>
            <a:ext cx="2596861" cy="154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результатов ВШК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рекомендаций МО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 задачи перед курсами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Проектная команда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задач и структуры ИОМ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Согласование структуры отчета</a:t>
            </a:r>
          </a:p>
          <a:p>
            <a:pPr marL="214313" indent="-214313">
              <a:spcAft>
                <a:spcPts val="450"/>
              </a:spcAft>
              <a:buFont typeface="Wingdings" pitchFamily="2" charset="2"/>
              <a:buChar char="§"/>
            </a:pPr>
            <a:endParaRPr 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3435963" y="3486822"/>
            <a:ext cx="2544851" cy="514349"/>
          </a:xfrm>
          <a:prstGeom prst="rect">
            <a:avLst/>
          </a:prstGeom>
          <a:noFill/>
          <a:ln w="19050">
            <a:solidFill>
              <a:srgbClr val="F45954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spcAft>
                <a:spcPts val="45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ДПО</a:t>
            </a:r>
          </a:p>
          <a:p>
            <a:pPr algn="ctr">
              <a:spcAft>
                <a:spcPts val="45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Методист-член ТМО</a:t>
            </a:r>
          </a:p>
        </p:txBody>
      </p:sp>
      <p:cxnSp>
        <p:nvCxnSpPr>
          <p:cNvPr id="31" name="Прямая со стрелкой 30"/>
          <p:cNvCxnSpPr>
            <a:cxnSpLocks/>
          </p:cNvCxnSpPr>
          <p:nvPr/>
        </p:nvCxnSpPr>
        <p:spPr>
          <a:xfrm flipV="1">
            <a:off x="698984" y="3339791"/>
            <a:ext cx="2302076" cy="14288"/>
          </a:xfrm>
          <a:prstGeom prst="straightConnector1">
            <a:avLst/>
          </a:prstGeom>
          <a:ln w="28575">
            <a:solidFill>
              <a:srgbClr val="F4595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cxnSpLocks/>
          </p:cNvCxnSpPr>
          <p:nvPr/>
        </p:nvCxnSpPr>
        <p:spPr>
          <a:xfrm>
            <a:off x="3435962" y="3340137"/>
            <a:ext cx="2544852" cy="0"/>
          </a:xfrm>
          <a:prstGeom prst="straightConnector1">
            <a:avLst/>
          </a:prstGeom>
          <a:ln w="28575">
            <a:solidFill>
              <a:srgbClr val="F4595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cxnSpLocks/>
          </p:cNvCxnSpPr>
          <p:nvPr/>
        </p:nvCxnSpPr>
        <p:spPr>
          <a:xfrm>
            <a:off x="6443325" y="3332162"/>
            <a:ext cx="2329562" cy="0"/>
          </a:xfrm>
          <a:prstGeom prst="straightConnector1">
            <a:avLst/>
          </a:prstGeom>
          <a:ln w="28575">
            <a:solidFill>
              <a:srgbClr val="F4595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Заголовок 1">
            <a:extLst>
              <a:ext uri="{FF2B5EF4-FFF2-40B4-BE49-F238E27FC236}">
                <a16:creationId xmlns="" xmlns:a16="http://schemas.microsoft.com/office/drawing/2014/main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6455503" y="3486821"/>
            <a:ext cx="2317384" cy="514349"/>
          </a:xfrm>
          <a:prstGeom prst="rect">
            <a:avLst/>
          </a:prstGeom>
          <a:noFill/>
          <a:ln w="19050">
            <a:solidFill>
              <a:srgbClr val="F45954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spcAft>
                <a:spcPts val="450"/>
              </a:spcAft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450"/>
              </a:spcAft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45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школы, методист</a:t>
            </a:r>
          </a:p>
          <a:p>
            <a:pPr algn="ctr">
              <a:spcAft>
                <a:spcPts val="45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Опорная школа </a:t>
            </a:r>
          </a:p>
          <a:p>
            <a:pPr algn="ctr">
              <a:spcAft>
                <a:spcPts val="45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spcAft>
                <a:spcPts val="450"/>
              </a:spcAft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C4865B01-66FA-491F-A795-91AABAB2B8A2}"/>
              </a:ext>
            </a:extLst>
          </p:cNvPr>
          <p:cNvSpPr txBox="1">
            <a:spLocks/>
          </p:cNvSpPr>
          <p:nvPr/>
        </p:nvSpPr>
        <p:spPr bwMode="auto">
          <a:xfrm>
            <a:off x="1300723" y="613340"/>
            <a:ext cx="7604297" cy="534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15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Структура системы непрерывного профессионального педагогического образования в условиях реализации новых образовательных задач</a:t>
            </a:r>
          </a:p>
        </p:txBody>
      </p:sp>
    </p:spTree>
    <p:extLst>
      <p:ext uri="{BB962C8B-B14F-4D97-AF65-F5344CB8AC3E}">
        <p14:creationId xmlns:p14="http://schemas.microsoft.com/office/powerpoint/2010/main" val="306718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0864747"/>
              </p:ext>
            </p:extLst>
          </p:nvPr>
        </p:nvGraphicFramePr>
        <p:xfrm>
          <a:off x="1187624" y="701791"/>
          <a:ext cx="7499175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880321"/>
                <a:gridCol w="4114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2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Создание системы непрерывного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профессионального педагогического образования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err="1" smtClean="0">
                          <a:latin typeface="PT Sans" pitchFamily="34" charset="-52"/>
                        </a:rPr>
                        <a:t>Предкурсовой</a:t>
                      </a:r>
                      <a:r>
                        <a:rPr lang="ru-RU" sz="1400" dirty="0" smtClean="0">
                          <a:latin typeface="PT Sans" pitchFamily="34" charset="-52"/>
                        </a:rPr>
                        <a:t> этап – п 3.1.2,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3.1.7, 5.2-5.4 Положения о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aseline="0" dirty="0" err="1" smtClean="0">
                          <a:latin typeface="PT Sans" pitchFamily="34" charset="-52"/>
                        </a:rPr>
                        <a:t>Послекурсовой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этап</a:t>
                      </a:r>
                      <a:r>
                        <a:rPr lang="ru-RU" sz="1400" dirty="0" smtClean="0">
                          <a:latin typeface="PT Sans" pitchFamily="34" charset="-52"/>
                        </a:rPr>
                        <a:t>– п 3.1.2,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3.1.7, 5.2-5.4 Положения о ТМО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Роли:</a:t>
                      </a:r>
                      <a:r>
                        <a:rPr lang="ru-RU" sz="1400" b="1" baseline="0" dirty="0" smtClean="0">
                          <a:latin typeface="PT Sans" pitchFamily="34" charset="-52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Методиста: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В целях реализации п.3.2. Положения о реализации программы НППО добивается проведения ВШК деятельности учителей, направляемых на курсы;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  Добивается: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рассмотрения затруднений учителя на МО;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определения задач на предстоящий период ПК;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утверждения формы и сроков отчетности по результатам курсов;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определения проблемы и темы проекта, состав проектной группы, реализации проекта;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ТМО: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1" dirty="0" smtClean="0">
                          <a:latin typeface="PT Sans" pitchFamily="34" charset="-52"/>
                        </a:rPr>
                        <a:t>Заслушивает отчет руководителей и учителей</a:t>
                      </a: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 о ходе и результатах ПК, недостатках организации и содержания курсов;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1" baseline="0" dirty="0" smtClean="0">
                          <a:latin typeface="PT Sans" pitchFamily="34" charset="-52"/>
                        </a:rPr>
                        <a:t>  Составляет Банк лучших педагогических проектов</a:t>
                      </a:r>
                      <a:endParaRPr lang="ru-RU" sz="1000" b="0" i="1" dirty="0" smtClean="0">
                        <a:latin typeface="PT Sans" pitchFamily="34" charset="-5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Создание системы непрерывного профессионального педагогического  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                                               образования 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6973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32215"/>
              </p:ext>
            </p:extLst>
          </p:nvPr>
        </p:nvGraphicFramePr>
        <p:xfrm>
          <a:off x="1187624" y="701791"/>
          <a:ext cx="7499175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880321"/>
                <a:gridCol w="4114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2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Создание системы непрерывного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профессионального педагогического образования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err="1" smtClean="0">
                          <a:latin typeface="PT Sans" pitchFamily="34" charset="-52"/>
                        </a:rPr>
                        <a:t>Предкурсовой</a:t>
                      </a:r>
                      <a:r>
                        <a:rPr lang="ru-RU" sz="1400" dirty="0" smtClean="0">
                          <a:latin typeface="PT Sans" pitchFamily="34" charset="-52"/>
                        </a:rPr>
                        <a:t> этап – п 3.1.2,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3.1.7, 5.2-5.4 Положения о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aseline="0" dirty="0" err="1" smtClean="0">
                          <a:latin typeface="PT Sans" pitchFamily="34" charset="-52"/>
                        </a:rPr>
                        <a:t>Послекурсовой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этап</a:t>
                      </a:r>
                      <a:r>
                        <a:rPr lang="ru-RU" sz="1400" dirty="0" smtClean="0">
                          <a:latin typeface="PT Sans" pitchFamily="34" charset="-52"/>
                        </a:rPr>
                        <a:t>– п 3.1.2,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3.1.7, 5.2-5.4 Положения о ТМО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r>
                        <a:rPr lang="ru-RU" sz="1400" b="1" dirty="0" smtClean="0">
                          <a:latin typeface="PT Sans" pitchFamily="34" charset="-52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="0" i="1" dirty="0" smtClean="0">
                          <a:latin typeface="PT Sans" pitchFamily="34" charset="-52"/>
                        </a:rPr>
                        <a:t>Применение методов диагностики ФГ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="0" i="1" dirty="0" smtClean="0">
                          <a:latin typeface="PT Sans" pitchFamily="34" charset="-52"/>
                        </a:rPr>
                        <a:t>Содействие МО в</a:t>
                      </a: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 выявлении профессиональных дефицитов педагога;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Помощь в разработке структуры отчета по результатам курсов</a:t>
                      </a:r>
                      <a:endParaRPr lang="ru-RU" sz="1200" b="0" i="1" dirty="0" smtClean="0">
                        <a:latin typeface="PT Sans" pitchFamily="34" charset="-5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PT Sans" pitchFamily="34" charset="-52"/>
                        </a:rPr>
                        <a:t>Педагогическая </a:t>
                      </a:r>
                      <a:r>
                        <a:rPr lang="ru-RU" sz="1400" b="1" baseline="0" dirty="0" smtClean="0">
                          <a:latin typeface="PT Sans" pitchFamily="34" charset="-52"/>
                        </a:rPr>
                        <a:t>администрация: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Постановка задач перед учителем на период курсов;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Создание условий;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 Содействие, деловое администрирование внедрения инноваций;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Проект 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Методическое объединение: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  </a:t>
                      </a: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выявление профессиональных дефицитов педагогов;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__________________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  </a:t>
                      </a:r>
                      <a:r>
                        <a:rPr lang="ru-RU" sz="1400" b="1" baseline="0" dirty="0" smtClean="0">
                          <a:latin typeface="PT Sans" pitchFamily="34" charset="-52"/>
                        </a:rPr>
                        <a:t>Педсовет: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Создание системы непрерывного профессионального педагогического  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                                               образования 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3776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Положению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 создании системы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непрерывного профессионального педагогического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образования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21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Роль опорной школы в организации профессионального развития учителя на </a:t>
            </a:r>
            <a:r>
              <a:rPr lang="ru-RU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предкурсовом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и </a:t>
            </a:r>
            <a:r>
              <a:rPr lang="ru-RU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послекурсовом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этапе (п 2.2., 3.3, 3.4, 3.6)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350089"/>
              </p:ext>
            </p:extLst>
          </p:nvPr>
        </p:nvGraphicFramePr>
        <p:xfrm>
          <a:off x="1187624" y="843558"/>
          <a:ext cx="7499175" cy="4739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88032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169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1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Активизация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деятельности опорной школы в организации профессионального развития учителя на </a:t>
                      </a:r>
                      <a:r>
                        <a:rPr lang="ru-RU" sz="1400" baseline="0" dirty="0" err="1" smtClean="0">
                          <a:latin typeface="PT Sans" pitchFamily="34" charset="-52"/>
                        </a:rPr>
                        <a:t>предкурсовом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и </a:t>
                      </a:r>
                      <a:r>
                        <a:rPr lang="ru-RU" sz="1400" baseline="0" dirty="0" err="1" smtClean="0">
                          <a:latin typeface="PT Sans" pitchFamily="34" charset="-52"/>
                        </a:rPr>
                        <a:t>послекурсовом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этапах (п 2.2, 3.3, 3.4, 3.6)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PT Sans" pitchFamily="34" charset="-52"/>
                        </a:rPr>
                        <a:t>Роль ТМО:</a:t>
                      </a:r>
                    </a:p>
                    <a:p>
                      <a:r>
                        <a:rPr lang="ru-RU" sz="1100" b="0" i="1" dirty="0" smtClean="0">
                          <a:latin typeface="PT Sans" pitchFamily="34" charset="-52"/>
                        </a:rPr>
                        <a:t>Принимает участие на заседаниях МО при ОШ,</a:t>
                      </a:r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 посвященных вопросам выявления затруднений учителей</a:t>
                      </a:r>
                      <a:r>
                        <a:rPr lang="ru-RU" sz="1100" b="0" i="1" dirty="0" smtClean="0">
                          <a:latin typeface="PT Sans" pitchFamily="34" charset="-52"/>
                        </a:rPr>
                        <a:t>, перед курсами;</a:t>
                      </a:r>
                    </a:p>
                    <a:p>
                      <a:r>
                        <a:rPr lang="ru-RU" sz="1100" b="0" i="1" dirty="0" smtClean="0">
                          <a:latin typeface="PT Sans" pitchFamily="34" charset="-52"/>
                        </a:rPr>
                        <a:t>Обсуждает</a:t>
                      </a:r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 ИОМ учителя ОШ, выезжающего на курсы;</a:t>
                      </a:r>
                    </a:p>
                    <a:p>
                      <a:r>
                        <a:rPr lang="ru-RU" sz="1100" b="0" i="1" dirty="0" smtClean="0">
                          <a:latin typeface="PT Sans" pitchFamily="34" charset="-52"/>
                        </a:rPr>
                        <a:t>Направляет учителей школ на заседание</a:t>
                      </a:r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 МО при ОШ;</a:t>
                      </a:r>
                    </a:p>
                    <a:p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Заслушивает отчет учителя по результатам курсов;</a:t>
                      </a:r>
                    </a:p>
                    <a:p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Заслушивает проектную группу во главе с руководителем (зам. директора)</a:t>
                      </a:r>
                      <a:endParaRPr lang="ru-RU" sz="1100" b="0" i="1" dirty="0" smtClean="0">
                        <a:latin typeface="PT Sans" pitchFamily="34" charset="-5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Методическая</a:t>
                      </a:r>
                      <a:r>
                        <a:rPr lang="ru-RU" sz="1400" b="1" baseline="0" dirty="0" smtClean="0">
                          <a:latin typeface="PT Sans" pitchFamily="34" charset="-52"/>
                        </a:rPr>
                        <a:t> лаборатория (</a:t>
                      </a: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r>
                        <a:rPr lang="ru-RU" sz="1400" b="1" dirty="0" smtClean="0">
                          <a:latin typeface="PT Sans" pitchFamily="34" charset="-52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Оказывает содействие учителю ОШ в организации работы в соответствии с п.3.1. Положения о </a:t>
                      </a:r>
                      <a:r>
                        <a:rPr lang="ru-RU" sz="1100" b="0" i="1" baseline="0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100" b="0" i="1" baseline="0" dirty="0" smtClean="0">
                        <a:latin typeface="PT Sans" pitchFamily="34" charset="-5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Оказывает методическую помощь ОШ в разработке плана работы в соответствии с п.3.6 Положения об ОШ;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Проводит заседания МО  для учителей других школ по методике выявления затруднений учителей на основе результатов ВШК;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100" b="0" i="1" baseline="0" dirty="0" smtClean="0">
                          <a:latin typeface="PT Sans" pitchFamily="34" charset="-52"/>
                        </a:rPr>
                        <a:t>Проводит семинары по реализации педагогических проектов,  разработанных в период курсов ПК;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140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sz="1400" b="1" baseline="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Роль опорной школы в организации профессионального развития учителя на </a:t>
            </a:r>
            <a:r>
              <a:rPr lang="ru-RU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предкурсовом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и </a:t>
            </a:r>
            <a:r>
              <a:rPr lang="ru-RU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послекурсовом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этапе (п 2.2., 3.3, 3.4, 3.6)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012275"/>
              </p:ext>
            </p:extLst>
          </p:nvPr>
        </p:nvGraphicFramePr>
        <p:xfrm>
          <a:off x="1187625" y="843558"/>
          <a:ext cx="7499175" cy="2304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88032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5727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1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Активизация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деятельности опорной школы в организации профессионального развития учителя на </a:t>
                      </a:r>
                      <a:r>
                        <a:rPr lang="ru-RU" sz="1400" baseline="0" dirty="0" err="1" smtClean="0">
                          <a:latin typeface="PT Sans" pitchFamily="34" charset="-52"/>
                        </a:rPr>
                        <a:t>предкурсовом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и </a:t>
                      </a:r>
                      <a:r>
                        <a:rPr lang="ru-RU" sz="1400" baseline="0" dirty="0" err="1" smtClean="0">
                          <a:latin typeface="PT Sans" pitchFamily="34" charset="-52"/>
                        </a:rPr>
                        <a:t>послекурсовом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этапах (п 2.2, 3.3, 3.4, 3.6)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Директор опорной школы: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 </a:t>
                      </a: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Приглашение к участию на семинаре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140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Учитель опорной школы :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   </a:t>
                      </a:r>
                      <a:r>
                        <a:rPr lang="ru-RU" sz="1200" b="0" i="1" baseline="0" dirty="0" smtClean="0">
                          <a:latin typeface="PT Sans" pitchFamily="34" charset="-52"/>
                        </a:rPr>
                        <a:t>Помощь в разработке открытого урока и др.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12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Положению об опорных школах развития ФГ школьников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71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55677"/>
              </p:ext>
            </p:extLst>
          </p:nvPr>
        </p:nvGraphicFramePr>
        <p:xfrm>
          <a:off x="1187624" y="1044694"/>
          <a:ext cx="7499175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3178696"/>
                <a:gridCol w="3816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3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Предупреждение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формального участия членов ТМО в его деятельности: выполнение членами ТМО «Показателей эффективности методической работы» (Приложение 2)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Руководитель 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повышени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ю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эффективности методической работы членов ТМО в области развития функциональной грамотности школьников 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534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Показателям эффективности методической работы членов ТМО в области развития функциональной грамотности школьников </a:t>
            </a:r>
            <a:r>
              <a:rPr lang="ru-RU" sz="1400" dirty="0" smtClean="0">
                <a:latin typeface="PT Sans" panose="020B0503020203020204" pitchFamily="34" charset="-52"/>
              </a:rPr>
              <a:t>(Приложение 2 к Положению о территориальном методическом объединении по функциональной грамотности)</a:t>
            </a:r>
          </a:p>
          <a:p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7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751762"/>
              </p:ext>
            </p:extLst>
          </p:nvPr>
        </p:nvGraphicFramePr>
        <p:xfrm>
          <a:off x="1259632" y="916662"/>
          <a:ext cx="7499175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3178696"/>
                <a:gridCol w="3816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4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Эффективность деятельности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руководителя школы и методиста по реализации «Дорожных карт» в образовательных организациях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Руководитель 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b="0" dirty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98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Методическим рекомендациям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по разработке 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«дорожных карт»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развития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функциональной грамотности школьников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в общеобразовательных организациях Республики Татарстан 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1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192440"/>
              </p:ext>
            </p:extLst>
          </p:nvPr>
        </p:nvGraphicFramePr>
        <p:xfrm>
          <a:off x="1249289" y="1343382"/>
          <a:ext cx="7499175" cy="295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3106688"/>
                <a:gridCol w="38884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5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Внедрение в реальную практику Структуры доклада члена ТМО (Приложение 3)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Руководитель 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95924"/>
            <a:ext cx="79928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структуре доклада члена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ТМО </a:t>
            </a:r>
            <a:r>
              <a:rPr lang="ru-RU" sz="1400" dirty="0" smtClean="0">
                <a:latin typeface="PT Sans" panose="020B0503020203020204" pitchFamily="34" charset="-52"/>
              </a:rPr>
              <a:t>(Приложение 3 к Положению о территориальном методическом объединении по функциональной грамотности)</a:t>
            </a:r>
          </a:p>
          <a:p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9879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структуре доклада члена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ТМО </a:t>
            </a:r>
            <a:r>
              <a:rPr lang="ru-RU" sz="1400" dirty="0" smtClean="0">
                <a:latin typeface="PT Sans" panose="020B0503020203020204" pitchFamily="34" charset="-52"/>
              </a:rPr>
              <a:t>(Приложение 3 к Положению о территориальном методическом объединении по функциональной грамотности)</a:t>
            </a:r>
          </a:p>
          <a:p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91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154323"/>
              </p:ext>
            </p:extLst>
          </p:nvPr>
        </p:nvGraphicFramePr>
        <p:xfrm>
          <a:off x="1187625" y="1268710"/>
          <a:ext cx="7499175" cy="295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952328"/>
                <a:gridCol w="4042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6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Положения о создании в общеобразовательных организациях условий для развития функциональной грамотности школьников (п.3.1, 4.1-4.10 Положения)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Руководитель 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9592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реализации Методических рекомендаций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по разработке 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«дорожных карт»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развития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функциональной грамотности школьников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в общеобразовательных организациях Республики Татарстан </a:t>
            </a:r>
          </a:p>
        </p:txBody>
      </p:sp>
    </p:spTree>
    <p:extLst>
      <p:ext uri="{BB962C8B-B14F-4D97-AF65-F5344CB8AC3E}">
        <p14:creationId xmlns:p14="http://schemas.microsoft.com/office/powerpoint/2010/main" val="30239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к Положению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 создании в общеобразовательных организациях условий для развития функциональной грамотности школьников 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69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465134"/>
              </p:ext>
            </p:extLst>
          </p:nvPr>
        </p:nvGraphicFramePr>
        <p:xfrm>
          <a:off x="1187625" y="1274038"/>
          <a:ext cx="7499175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3024336"/>
                <a:gridCol w="3970784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7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 Показателей мягкого мониторинга образовательных организаций по созданию условий для развития функциональной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грамотности школьников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67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</a:t>
            </a:r>
            <a:r>
              <a:rPr lang="ru-RU" dirty="0" smtClean="0">
                <a:solidFill>
                  <a:srgbClr val="FF0000"/>
                </a:solidFill>
                <a:latin typeface="PT Sans" panose="020B0503020203020204" pitchFamily="34" charset="-52"/>
              </a:rPr>
              <a:t>Показателям </a:t>
            </a:r>
            <a:r>
              <a:rPr lang="ru-RU" dirty="0">
                <a:solidFill>
                  <a:srgbClr val="FF0000"/>
                </a:solidFill>
                <a:latin typeface="PT Sans" panose="020B0503020203020204" pitchFamily="34" charset="-52"/>
              </a:rPr>
              <a:t>мягкого мониторинга образовательных организаций по созданию условий для развития функциональной грамотности школьников</a:t>
            </a:r>
          </a:p>
          <a:p>
            <a:endParaRPr lang="ru-RU" sz="1400" dirty="0" smtClean="0">
              <a:latin typeface="PT Sans" panose="020B0503020203020204" pitchFamily="34" charset="-52"/>
            </a:endParaRPr>
          </a:p>
          <a:p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632602"/>
              </p:ext>
            </p:extLst>
          </p:nvPr>
        </p:nvGraphicFramePr>
        <p:xfrm>
          <a:off x="1187625" y="1551414"/>
          <a:ext cx="7499175" cy="295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952328"/>
                <a:gridCol w="4042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8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Положения о межшкольных и межмуниципальных лабораториях по развитию функциональной грамотности в составе территориальных методических объединений по функциональной грамотности (п.3.1, в </a:t>
                      </a:r>
                      <a:r>
                        <a:rPr lang="ru-RU" sz="1400" baseline="0" dirty="0" err="1" smtClean="0">
                          <a:latin typeface="PT Sans" pitchFamily="34" charset="-52"/>
                        </a:rPr>
                        <a:t>т.ч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п.3.1.1-3.1.8, п.5.1-5.4 Положения)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86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Положению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 межшкольных и межмуниципальных лабораториях по развитию функциональной грамотности в составе территориальных методических объединений по функциональной грамотности 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29345"/>
              </p:ext>
            </p:extLst>
          </p:nvPr>
        </p:nvGraphicFramePr>
        <p:xfrm>
          <a:off x="1187624" y="1275606"/>
          <a:ext cx="7499175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952329"/>
                <a:gridCol w="40427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9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 Методических рекомендаций по разработке «дорожных карт» развития функциональной грамотности школьников</a:t>
                      </a:r>
                    </a:p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в общеобразовательных организациях Республики Татарстан (Раздел </a:t>
                      </a:r>
                      <a:r>
                        <a:rPr lang="en-US" sz="1400" dirty="0" smtClean="0">
                          <a:latin typeface="PT Sans" pitchFamily="34" charset="-52"/>
                        </a:rPr>
                        <a:t>I,</a:t>
                      </a:r>
                      <a:r>
                        <a:rPr lang="en-US" sz="1400" baseline="0" dirty="0" smtClean="0">
                          <a:latin typeface="PT Sans" pitchFamily="34" charset="-52"/>
                        </a:rPr>
                        <a:t> II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)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43608" y="9592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реализации Методических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рекомендаций по разработке «дорожных карт» развития функциональной грамотности школьников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в общеобразовательных организациях Республики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Татарстан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2880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Методическим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рекомендаций по разработке «дорожных карт» развития функциональной грамотности школьников</a:t>
            </a:r>
          </a:p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в общеобразовательных организациях Республики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Татарстан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727806"/>
              </p:ext>
            </p:extLst>
          </p:nvPr>
        </p:nvGraphicFramePr>
        <p:xfrm>
          <a:off x="1187624" y="1346046"/>
          <a:ext cx="7499175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952329"/>
                <a:gridCol w="40427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10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 Положения о </a:t>
                      </a:r>
                      <a:r>
                        <a:rPr lang="ru-RU" sz="1400" dirty="0" err="1" smtClean="0">
                          <a:latin typeface="PT Sans" pitchFamily="34" charset="-52"/>
                        </a:rPr>
                        <a:t>внутришкольной</a:t>
                      </a:r>
                      <a:r>
                        <a:rPr lang="ru-RU" sz="1400" dirty="0" smtClean="0">
                          <a:latin typeface="PT Sans" pitchFamily="34" charset="-52"/>
                        </a:rPr>
                        <a:t> оценке качества образования 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latin typeface="PT Sans" pitchFamily="34" charset="-52"/>
                        </a:rPr>
                        <a:t>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baseline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35753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реализации  Положения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 </a:t>
            </a:r>
            <a:r>
              <a:rPr lang="ru-RU" dirty="0" err="1">
                <a:solidFill>
                  <a:srgbClr val="00549F"/>
                </a:solidFill>
                <a:latin typeface="PT Sans" panose="020B0503020203020204" pitchFamily="34" charset="-52"/>
              </a:rPr>
              <a:t>внутришкольной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 оценке качества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образования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931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Положению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 </a:t>
            </a:r>
            <a:r>
              <a:rPr lang="ru-RU" dirty="0" err="1">
                <a:solidFill>
                  <a:srgbClr val="00549F"/>
                </a:solidFill>
                <a:latin typeface="PT Sans" panose="020B0503020203020204" pitchFamily="34" charset="-52"/>
              </a:rPr>
              <a:t>внутришкольной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 оценке качества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образования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929032"/>
              </p:ext>
            </p:extLst>
          </p:nvPr>
        </p:nvGraphicFramePr>
        <p:xfrm>
          <a:off x="1249289" y="1556742"/>
          <a:ext cx="7499175" cy="295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818656"/>
                <a:gridCol w="41764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11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 Структуры отчета учителя по итогам года с использованием международных критериев оценки качества общего образования</a:t>
                      </a:r>
                    </a:p>
                    <a:p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 smtClean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51112" y="419089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реализации Структуры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отчета учителя по итогам года с использованием международных критериев оценки качества общего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образования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0931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Структуре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отчета учителя по итогам года с использованием международных критериев оценки качества общего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образования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788478"/>
              </p:ext>
            </p:extLst>
          </p:nvPr>
        </p:nvGraphicFramePr>
        <p:xfrm>
          <a:off x="1187624" y="1412726"/>
          <a:ext cx="7499175" cy="295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2808313"/>
                <a:gridCol w="418680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12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</a:t>
                      </a:r>
                      <a:r>
                        <a:rPr lang="ru-RU" sz="1400" baseline="0" dirty="0" smtClean="0">
                          <a:latin typeface="PT Sans" pitchFamily="34" charset="-52"/>
                        </a:rPr>
                        <a:t> Рекомендаций по подготовке изменений в ООП и локальные акты общеобразовательных организаций на основе методических подходов, определяющих формирование и оценку функциональной грамотности школьников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95924"/>
            <a:ext cx="79928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реализации Рекомендаций по подготовке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изменений в ООП и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локальным актам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общеобразовательных организаций на основе методических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подходов к формированию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и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оценке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функциональной грамотности школьников</a:t>
            </a:r>
          </a:p>
          <a:p>
            <a:endParaRPr lang="ru-RU" sz="1400" dirty="0" smtClean="0">
              <a:latin typeface="PT Sans" panose="020B0503020203020204" pitchFamily="34" charset="-52"/>
            </a:endParaRPr>
          </a:p>
          <a:p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656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Рекомендациям по подготовке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изменений в ООП и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локальным актам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общеобразовательных организаций на основе методических подходов, определяющих формирование и оценку функциональной грамотности школьников</a:t>
            </a:r>
          </a:p>
          <a:p>
            <a:endParaRPr lang="ru-RU" sz="1400" dirty="0" smtClean="0">
              <a:latin typeface="PT Sans" panose="020B0503020203020204" pitchFamily="34" charset="-52"/>
            </a:endParaRPr>
          </a:p>
          <a:p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527605"/>
              </p:ext>
            </p:extLst>
          </p:nvPr>
        </p:nvGraphicFramePr>
        <p:xfrm>
          <a:off x="1187624" y="1130022"/>
          <a:ext cx="7499175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3744416"/>
                <a:gridCol w="32507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13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 Положения о сообществе молодых педагогов и организации его деятельности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реализации Положения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 сообществе молодых педагогов и организации его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деятельности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0162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к Положению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 сообществе молодых педагогов и организации его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деятельности</a:t>
            </a:r>
            <a:endParaRPr lang="ru-RU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055467"/>
              </p:ext>
            </p:extLst>
          </p:nvPr>
        </p:nvGraphicFramePr>
        <p:xfrm>
          <a:off x="1187624" y="1274038"/>
          <a:ext cx="7499175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5"/>
                <a:gridCol w="3744416"/>
                <a:gridCol w="32507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№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Вопросы по формированию механизма управления развитием ФГ школьников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549F"/>
                          </a:solidFill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Координационная деятельность ТМО в управлении развитием ФГ</a:t>
                      </a:r>
                      <a:endParaRPr lang="ru-RU" sz="1400" kern="1200" dirty="0">
                        <a:solidFill>
                          <a:srgbClr val="00549F"/>
                        </a:solidFill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PT Sans" pitchFamily="34" charset="-52"/>
                        </a:rPr>
                        <a:t>14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PT Sans" pitchFamily="34" charset="-52"/>
                        </a:rPr>
                        <a:t>Реализация Положения об организации </a:t>
                      </a:r>
                      <a:r>
                        <a:rPr lang="ru-RU" sz="1400" dirty="0" err="1" smtClean="0">
                          <a:latin typeface="PT Sans" pitchFamily="34" charset="-52"/>
                        </a:rPr>
                        <a:t>тьюторской</a:t>
                      </a:r>
                      <a:r>
                        <a:rPr lang="ru-RU" sz="1400" dirty="0" smtClean="0">
                          <a:latin typeface="PT Sans" pitchFamily="34" charset="-52"/>
                        </a:rPr>
                        <a:t> поддержки деятельности педагогов в области развития функциональной грамотности школьников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Роль ТМО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МОУО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Директор школы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  <a:endParaRPr lang="ru-RU" sz="1400" b="0" baseline="0" dirty="0" smtClean="0">
                        <a:latin typeface="PT Sans" pitchFamily="34" charset="-52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Опорная школа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smtClean="0">
                          <a:latin typeface="PT Sans" pitchFamily="34" charset="-52"/>
                        </a:rPr>
                        <a:t>Методист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b="1" dirty="0" err="1" smtClean="0">
                          <a:latin typeface="PT Sans" pitchFamily="34" charset="-52"/>
                        </a:rPr>
                        <a:t>ММЛаб</a:t>
                      </a:r>
                      <a:endParaRPr lang="ru-RU" sz="1400" b="1" dirty="0" smtClean="0">
                        <a:latin typeface="PT Sans" pitchFamily="34" charset="-52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b="0" dirty="0" smtClean="0">
                          <a:latin typeface="PT Sans" pitchFamily="34" charset="-52"/>
                        </a:rPr>
                        <a:t>?</a:t>
                      </a:r>
                      <a:endParaRPr lang="ru-RU" sz="1400" dirty="0">
                        <a:latin typeface="PT Sans" pitchFamily="3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3608" y="9592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Меры по реализации Положения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об организации </a:t>
            </a:r>
            <a:r>
              <a:rPr lang="ru-RU" dirty="0" err="1">
                <a:solidFill>
                  <a:srgbClr val="00549F"/>
                </a:solidFill>
                <a:latin typeface="PT Sans" panose="020B0503020203020204" pitchFamily="34" charset="-52"/>
              </a:rPr>
              <a:t>тьюторской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 поддержки деятельности педагогов в области развития функциональной грамотности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12799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9592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Предложения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к </a:t>
            </a:r>
            <a:r>
              <a:rPr lang="ru-RU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Положению 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об организации </a:t>
            </a:r>
            <a:r>
              <a:rPr lang="ru-RU" dirty="0" err="1">
                <a:solidFill>
                  <a:srgbClr val="00549F"/>
                </a:solidFill>
                <a:latin typeface="PT Sans" panose="020B0503020203020204" pitchFamily="34" charset="-52"/>
              </a:rPr>
              <a:t>тьюторской</a:t>
            </a:r>
            <a:r>
              <a:rPr lang="ru-RU" dirty="0">
                <a:solidFill>
                  <a:srgbClr val="00549F"/>
                </a:solidFill>
                <a:latin typeface="PT Sans" panose="020B0503020203020204" pitchFamily="34" charset="-52"/>
              </a:rPr>
              <a:t> поддержки деятельности педагогов в области развития функциональной грамотности школьников</a:t>
            </a: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9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96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7744" y="373815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ПЕРЕЗАГРУЗКА СИСТЕМЫ УПРАВЛЕНИЯ ПРОФЕССИОНАЛЬНЫМ РАЗВИТИЕМ ПЕДАГОГА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Шайхелисламов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 Раис </a:t>
            </a:r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Фалихович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Директор Приволжского межрегионального центра повышения квалификации и профессиональной переподготовки работников образования Казанского федерального университета, профессор, д.э.н., </a:t>
            </a:r>
            <a:r>
              <a:rPr lang="ru-RU" sz="1200" dirty="0" err="1">
                <a:solidFill>
                  <a:schemeClr val="bg1"/>
                </a:solidFill>
                <a:latin typeface="PT Sans" panose="020B0503020203020204" pitchFamily="34" charset="-52"/>
              </a:rPr>
              <a:t>к.п.н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https://kpfu.ru/Rais.Shajhelislamov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Rais.Shajhelislamov@kpfu.ru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(843) 233 70 40</a:t>
            </a: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2425</Words>
  <Application>Microsoft Office PowerPoint</Application>
  <PresentationFormat>Экран (16:9)</PresentationFormat>
  <Paragraphs>777</Paragraphs>
  <Slides>38</Slides>
  <Notes>37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Тема Office</vt:lpstr>
      <vt:lpstr>Исполнительная</vt:lpstr>
      <vt:lpstr>Презентация PowerPoint</vt:lpstr>
      <vt:lpstr>Презентация PowerPoint</vt:lpstr>
      <vt:lpstr>Указ о национальных целях развития России до 2030 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Шавалеева Чулпан Мансуровна</cp:lastModifiedBy>
  <cp:revision>235</cp:revision>
  <dcterms:created xsi:type="dcterms:W3CDTF">2020-07-15T10:53:07Z</dcterms:created>
  <dcterms:modified xsi:type="dcterms:W3CDTF">2021-06-21T14:01:54Z</dcterms:modified>
</cp:coreProperties>
</file>